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94" r:id="rId3"/>
    <p:sldId id="298" r:id="rId4"/>
    <p:sldId id="268" r:id="rId5"/>
    <p:sldId id="297" r:id="rId6"/>
    <p:sldId id="293" r:id="rId7"/>
    <p:sldId id="269" r:id="rId8"/>
    <p:sldId id="299" r:id="rId9"/>
    <p:sldId id="262" r:id="rId10"/>
    <p:sldId id="296" r:id="rId11"/>
  </p:sldIdLst>
  <p:sldSz cx="24384000" cy="13716000"/>
  <p:notesSz cx="6858000" cy="9144000"/>
  <p:defaultTextStyle>
    <a:defPPr>
      <a:defRPr lang="en-US"/>
    </a:defPPr>
    <a:lvl1pPr marL="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3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76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20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64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4008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5200" algn="l" defTabSz="1828800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  <p15:guide id="3" pos="1330" userDrawn="1">
          <p15:clr>
            <a:srgbClr val="A4A3A4"/>
          </p15:clr>
        </p15:guide>
        <p15:guide id="4" pos="14121" userDrawn="1">
          <p15:clr>
            <a:srgbClr val="A4A3A4"/>
          </p15:clr>
        </p15:guide>
        <p15:guide id="5" orient="horz" pos="7246" userDrawn="1">
          <p15:clr>
            <a:srgbClr val="A4A3A4"/>
          </p15:clr>
        </p15:guide>
        <p15:guide id="6" orient="horz" pos="1190" userDrawn="1">
          <p15:clr>
            <a:srgbClr val="A4A3A4"/>
          </p15:clr>
        </p15:guide>
        <p15:guide id="7" pos="4528" userDrawn="1">
          <p15:clr>
            <a:srgbClr val="A4A3A4"/>
          </p15:clr>
        </p15:guide>
        <p15:guide id="8" pos="10901" userDrawn="1">
          <p15:clr>
            <a:srgbClr val="A4A3A4"/>
          </p15:clr>
        </p15:guide>
        <p15:guide id="9" orient="horz" pos="2732" userDrawn="1">
          <p15:clr>
            <a:srgbClr val="A4A3A4"/>
          </p15:clr>
        </p15:guide>
        <p15:guide id="10" orient="horz" pos="5749" userDrawn="1">
          <p15:clr>
            <a:srgbClr val="A4A3A4"/>
          </p15:clr>
        </p15:guide>
        <p15:guide id="11" pos="2895" userDrawn="1">
          <p15:clr>
            <a:srgbClr val="A4A3A4"/>
          </p15:clr>
        </p15:guide>
        <p15:guide id="12" pos="6047" userDrawn="1">
          <p15:clr>
            <a:srgbClr val="A4A3A4"/>
          </p15:clr>
        </p15:guide>
        <p15:guide id="13" pos="9358" userDrawn="1">
          <p15:clr>
            <a:srgbClr val="A4A3A4"/>
          </p15:clr>
        </p15:guide>
        <p15:guide id="14" pos="12533" userDrawn="1">
          <p15:clr>
            <a:srgbClr val="A4A3A4"/>
          </p15:clr>
        </p15:guide>
        <p15:guide id="15" orient="horz" pos="7745" userDrawn="1">
          <p15:clr>
            <a:srgbClr val="A4A3A4"/>
          </p15:clr>
        </p15:guide>
        <p15:guide id="16" pos="785" userDrawn="1">
          <p15:clr>
            <a:srgbClr val="A4A3A4"/>
          </p15:clr>
        </p15:guide>
        <p15:guide id="17" orient="horz" pos="759" userDrawn="1">
          <p15:clr>
            <a:srgbClr val="A4A3A4"/>
          </p15:clr>
        </p15:guide>
        <p15:guide id="18" pos="1919" userDrawn="1">
          <p15:clr>
            <a:srgbClr val="A4A3A4"/>
          </p15:clr>
        </p15:guide>
        <p15:guide id="19" orient="horz" pos="6407" userDrawn="1">
          <p15:clr>
            <a:srgbClr val="A4A3A4"/>
          </p15:clr>
        </p15:guide>
        <p15:guide id="20" orient="horz" pos="3617" userDrawn="1">
          <p15:clr>
            <a:srgbClr val="A4A3A4"/>
          </p15:clr>
        </p15:guide>
        <p15:guide id="21" orient="horz" pos="504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C124"/>
    <a:srgbClr val="ABC799"/>
    <a:srgbClr val="47455A"/>
    <a:srgbClr val="E8C834"/>
    <a:srgbClr val="141E35"/>
    <a:srgbClr val="353945"/>
    <a:srgbClr val="262932"/>
    <a:srgbClr val="FF6A6C"/>
    <a:srgbClr val="77C38F"/>
    <a:srgbClr val="8DCD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3361" autoAdjust="0"/>
    <p:restoredTop sz="89904"/>
  </p:normalViewPr>
  <p:slideViewPr>
    <p:cSldViewPr snapToGrid="0">
      <p:cViewPr>
        <p:scale>
          <a:sx n="40" d="100"/>
          <a:sy n="40" d="100"/>
        </p:scale>
        <p:origin x="144" y="464"/>
      </p:cViewPr>
      <p:guideLst>
        <p:guide orient="horz" pos="4320"/>
        <p:guide pos="7680"/>
        <p:guide pos="1330"/>
        <p:guide pos="14121"/>
        <p:guide orient="horz" pos="7246"/>
        <p:guide orient="horz" pos="1190"/>
        <p:guide pos="4528"/>
        <p:guide pos="10901"/>
        <p:guide orient="horz" pos="2732"/>
        <p:guide orient="horz" pos="5749"/>
        <p:guide pos="2895"/>
        <p:guide pos="6047"/>
        <p:guide pos="9358"/>
        <p:guide pos="12533"/>
        <p:guide orient="horz" pos="7745"/>
        <p:guide pos="785"/>
        <p:guide orient="horz" pos="759"/>
        <p:guide pos="1919"/>
        <p:guide orient="horz" pos="6407"/>
        <p:guide orient="horz" pos="3617"/>
        <p:guide orient="horz" pos="504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2" d="100"/>
        <a:sy n="4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7052D6-68DC-8A45-9C52-7A6E63A01C56}" type="datetimeFigureOut">
              <a:rPr lang="es-ES_tradnl" smtClean="0"/>
              <a:t>2/6/16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D7A544-49B4-EC4E-8270-C873E8AED37B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D7A544-49B4-EC4E-8270-C873E8AED37B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602819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D7A544-49B4-EC4E-8270-C873E8AED37B}" type="slidenum">
              <a:rPr lang="es-ES_tradnl" smtClean="0"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72276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D7A544-49B4-EC4E-8270-C873E8AED37B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26764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0" y="2244726"/>
            <a:ext cx="18288000" cy="4775200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7204076"/>
            <a:ext cx="1828800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080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527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468600" cy="1162367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11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080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700" y="3419477"/>
            <a:ext cx="21031200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334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363200" cy="8702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4400" y="3651250"/>
            <a:ext cx="10363200" cy="87026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96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730251"/>
            <a:ext cx="21031200" cy="265112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577" y="3362326"/>
            <a:ext cx="10315574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577" y="5010150"/>
            <a:ext cx="10315574" cy="7369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4400" y="3362326"/>
            <a:ext cx="1036637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6" cy="736917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02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409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284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6376" y="1974851"/>
            <a:ext cx="12344400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504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6376" y="1974851"/>
            <a:ext cx="12344400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7" y="4114800"/>
            <a:ext cx="7864474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426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E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1"/>
            <a:ext cx="21031200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0F2AF2-EA92-44F8-853B-5E3554E36C48}" type="datetimeFigureOut">
              <a:rPr lang="en-US" smtClean="0"/>
              <a:t>6/2/16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7200" y="12712701"/>
            <a:ext cx="82296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75539-BFBE-477A-BDB6-9CA7B44D81A5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246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645" b="258"/>
          <a:stretch/>
        </p:blipFill>
        <p:spPr>
          <a:xfrm>
            <a:off x="0" y="-29497"/>
            <a:ext cx="24384000" cy="1402276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3216" y="2458564"/>
            <a:ext cx="5966210" cy="4494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34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E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66" b="20337"/>
          <a:stretch/>
        </p:blipFill>
        <p:spPr>
          <a:xfrm>
            <a:off x="0" y="-29497"/>
            <a:ext cx="24384000" cy="14022766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6559062" y="5644662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 dirty="0"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043" y="5535685"/>
            <a:ext cx="3839914" cy="289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49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21"/>
          <p:cNvCxnSpPr/>
          <p:nvPr/>
        </p:nvCxnSpPr>
        <p:spPr>
          <a:xfrm flipH="1">
            <a:off x="12435489" y="5536920"/>
            <a:ext cx="3494" cy="4083572"/>
          </a:xfrm>
          <a:prstGeom prst="line">
            <a:avLst/>
          </a:prstGeom>
          <a:ln w="12700">
            <a:solidFill>
              <a:srgbClr val="ABC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30"/>
          <p:cNvSpPr/>
          <p:nvPr/>
        </p:nvSpPr>
        <p:spPr>
          <a:xfrm rot="60000">
            <a:off x="12257810" y="5355706"/>
            <a:ext cx="362429" cy="362429"/>
          </a:xfrm>
          <a:prstGeom prst="ellipse">
            <a:avLst/>
          </a:prstGeom>
          <a:solidFill>
            <a:srgbClr val="ABC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2" name="Oval 31"/>
          <p:cNvSpPr/>
          <p:nvPr/>
        </p:nvSpPr>
        <p:spPr>
          <a:xfrm rot="60000">
            <a:off x="12257810" y="9451929"/>
            <a:ext cx="362429" cy="362429"/>
          </a:xfrm>
          <a:prstGeom prst="ellipse">
            <a:avLst/>
          </a:prstGeom>
          <a:solidFill>
            <a:srgbClr val="ABC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13" name="Straight Connector 32"/>
          <p:cNvCxnSpPr/>
          <p:nvPr/>
        </p:nvCxnSpPr>
        <p:spPr>
          <a:xfrm flipH="1">
            <a:off x="12438983" y="5536920"/>
            <a:ext cx="4801882" cy="0"/>
          </a:xfrm>
          <a:prstGeom prst="line">
            <a:avLst/>
          </a:prstGeom>
          <a:ln w="12700">
            <a:solidFill>
              <a:srgbClr val="ABC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34"/>
          <p:cNvSpPr/>
          <p:nvPr/>
        </p:nvSpPr>
        <p:spPr>
          <a:xfrm rot="60000">
            <a:off x="17586474" y="4172815"/>
            <a:ext cx="2752890" cy="2752890"/>
          </a:xfrm>
          <a:prstGeom prst="ellipse">
            <a:avLst/>
          </a:prstGeom>
          <a:noFill/>
          <a:ln w="25400">
            <a:solidFill>
              <a:srgbClr val="ABC7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  <p:cxnSp>
        <p:nvCxnSpPr>
          <p:cNvPr id="17" name="Straight Connector 37"/>
          <p:cNvCxnSpPr/>
          <p:nvPr/>
        </p:nvCxnSpPr>
        <p:spPr>
          <a:xfrm flipH="1">
            <a:off x="12438983" y="9620492"/>
            <a:ext cx="4801882" cy="0"/>
          </a:xfrm>
          <a:prstGeom prst="line">
            <a:avLst/>
          </a:prstGeom>
          <a:ln w="12700">
            <a:solidFill>
              <a:srgbClr val="ABC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38"/>
          <p:cNvSpPr/>
          <p:nvPr/>
        </p:nvSpPr>
        <p:spPr>
          <a:xfrm rot="60000">
            <a:off x="17586474" y="8256387"/>
            <a:ext cx="2752890" cy="2752890"/>
          </a:xfrm>
          <a:prstGeom prst="ellipse">
            <a:avLst/>
          </a:prstGeom>
          <a:noFill/>
          <a:ln w="25400">
            <a:solidFill>
              <a:srgbClr val="ABC7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" name="TextBox 40"/>
          <p:cNvSpPr txBox="1"/>
          <p:nvPr/>
        </p:nvSpPr>
        <p:spPr>
          <a:xfrm>
            <a:off x="8228013" y="4787073"/>
            <a:ext cx="37382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r-TR" sz="3000" b="1" dirty="0" err="1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Blunder</a:t>
            </a:r>
            <a:r>
              <a:rPr lang="tr-TR" sz="3000" b="1" dirty="0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 es el </a:t>
            </a:r>
            <a:r>
              <a:rPr lang="tr-TR" sz="3000" b="1" dirty="0" err="1" smtClean="0">
                <a:solidFill>
                  <a:srgbClr val="ABC799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sistema</a:t>
            </a:r>
            <a:r>
              <a:rPr lang="tr-TR" sz="3000" b="1" dirty="0" smtClean="0">
                <a:solidFill>
                  <a:srgbClr val="ABC799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 de </a:t>
            </a:r>
            <a:r>
              <a:rPr lang="tr-TR" sz="3000" b="1" dirty="0" err="1" smtClean="0">
                <a:solidFill>
                  <a:srgbClr val="ABC799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gesti</a:t>
            </a:r>
            <a:r>
              <a:rPr lang="es-ES_tradnl" sz="3000" b="1" dirty="0" err="1" smtClean="0">
                <a:solidFill>
                  <a:srgbClr val="ABC799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ón</a:t>
            </a:r>
            <a:r>
              <a:rPr lang="es-ES_tradnl" sz="3000" b="1" dirty="0" smtClean="0">
                <a:solidFill>
                  <a:srgbClr val="ABC799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 del desconocimiento</a:t>
            </a:r>
            <a:endParaRPr lang="en-US" sz="3000" b="1" spc="300" dirty="0">
              <a:solidFill>
                <a:srgbClr val="ABC799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22" name="TextBox 42"/>
          <p:cNvSpPr txBox="1"/>
          <p:nvPr/>
        </p:nvSpPr>
        <p:spPr>
          <a:xfrm>
            <a:off x="6400801" y="8401328"/>
            <a:ext cx="5565504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tr-TR" sz="3000" b="1" dirty="0" err="1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Gracias</a:t>
            </a:r>
            <a:r>
              <a:rPr lang="tr-TR" sz="3000" b="1" dirty="0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 a </a:t>
            </a:r>
            <a:r>
              <a:rPr lang="tr-TR" sz="3000" b="1" dirty="0" err="1" smtClean="0">
                <a:solidFill>
                  <a:srgbClr val="ABC799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nuestro</a:t>
            </a:r>
            <a:r>
              <a:rPr lang="tr-TR" sz="3000" b="1" dirty="0" smtClean="0">
                <a:solidFill>
                  <a:srgbClr val="ABC799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 </a:t>
            </a:r>
            <a:r>
              <a:rPr lang="tr-TR" sz="3000" b="1" dirty="0" err="1" smtClean="0">
                <a:solidFill>
                  <a:srgbClr val="ABC799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sistema</a:t>
            </a:r>
            <a:r>
              <a:rPr lang="tr-TR" sz="3000" b="1" dirty="0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, </a:t>
            </a:r>
            <a:r>
              <a:rPr lang="tr-TR" sz="3000" b="1" dirty="0" err="1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podr</a:t>
            </a:r>
            <a:r>
              <a:rPr lang="es-ES_tradnl" sz="3000" b="1" dirty="0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á detectar carencias de conocimiento, formación, comunicación. Y programar acciones para solventarlo.</a:t>
            </a:r>
            <a:endParaRPr lang="en-US" sz="3000" b="1" spc="300" dirty="0">
              <a:solidFill>
                <a:srgbClr val="ABC799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9074" y="8732832"/>
            <a:ext cx="1894538" cy="1800000"/>
          </a:xfrm>
          <a:prstGeom prst="rect">
            <a:avLst/>
          </a:prstGeom>
        </p:spPr>
      </p:pic>
      <p:grpSp>
        <p:nvGrpSpPr>
          <p:cNvPr id="31" name="Agrupar 30"/>
          <p:cNvGrpSpPr/>
          <p:nvPr/>
        </p:nvGrpSpPr>
        <p:grpSpPr>
          <a:xfrm>
            <a:off x="1298150" y="1084733"/>
            <a:ext cx="8062531" cy="2542516"/>
            <a:chOff x="1298150" y="2579541"/>
            <a:chExt cx="8062531" cy="2542516"/>
          </a:xfrm>
        </p:grpSpPr>
        <p:sp>
          <p:nvSpPr>
            <p:cNvPr id="5" name="Rectangle 20"/>
            <p:cNvSpPr/>
            <p:nvPr/>
          </p:nvSpPr>
          <p:spPr>
            <a:xfrm>
              <a:off x="2991737" y="4568059"/>
              <a:ext cx="636894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¿QU</a:t>
              </a:r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É ES </a:t>
              </a:r>
              <a:r>
                <a:rPr lang="es-ES_tradnl" sz="3000" b="1" spc="300" dirty="0" smtClean="0">
                  <a:solidFill>
                    <a:srgbClr val="EBC124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BLUNDER</a:t>
              </a:r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?</a:t>
              </a:r>
              <a:endParaRPr lang="en-US" sz="3000" b="1" spc="300" dirty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endParaRPr>
            </a:p>
          </p:txBody>
        </p:sp>
        <p:sp>
          <p:nvSpPr>
            <p:cNvPr id="7" name="TextBox 23"/>
            <p:cNvSpPr txBox="1"/>
            <p:nvPr/>
          </p:nvSpPr>
          <p:spPr>
            <a:xfrm>
              <a:off x="2991737" y="2579541"/>
              <a:ext cx="1372535" cy="992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7200" dirty="0" smtClean="0">
                  <a:solidFill>
                    <a:schemeClr val="bg2"/>
                  </a:solidFill>
                  <a:latin typeface="Lato Thin" charset="0"/>
                  <a:ea typeface="Lato Thin" charset="0"/>
                  <a:cs typeface="Lato Thin" charset="0"/>
                </a:rPr>
                <a:t>1</a:t>
              </a:r>
              <a:endParaRPr lang="en-US" sz="7200" dirty="0">
                <a:solidFill>
                  <a:schemeClr val="bg2"/>
                </a:solidFill>
                <a:latin typeface="Lato Thin" charset="0"/>
                <a:ea typeface="Lato Thin" charset="0"/>
                <a:cs typeface="Lato Thin" charset="0"/>
              </a:endParaRPr>
            </a:p>
          </p:txBody>
        </p:sp>
        <p:cxnSp>
          <p:nvCxnSpPr>
            <p:cNvPr id="27" name="Conector recto 26"/>
            <p:cNvCxnSpPr/>
            <p:nvPr/>
          </p:nvCxnSpPr>
          <p:spPr>
            <a:xfrm>
              <a:off x="1298150" y="3971328"/>
              <a:ext cx="7236250" cy="0"/>
            </a:xfrm>
            <a:prstGeom prst="line">
              <a:avLst/>
            </a:prstGeom>
            <a:ln w="57150">
              <a:solidFill>
                <a:schemeClr val="bg2">
                  <a:lumMod val="9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85769" y="4597065"/>
            <a:ext cx="1886747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06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grupar 2"/>
          <p:cNvGrpSpPr/>
          <p:nvPr/>
        </p:nvGrpSpPr>
        <p:grpSpPr>
          <a:xfrm>
            <a:off x="1298150" y="1084733"/>
            <a:ext cx="8062531" cy="3465846"/>
            <a:chOff x="1298150" y="2579541"/>
            <a:chExt cx="8062531" cy="3465846"/>
          </a:xfrm>
        </p:grpSpPr>
        <p:sp>
          <p:nvSpPr>
            <p:cNvPr id="4" name="Rectangle 20"/>
            <p:cNvSpPr/>
            <p:nvPr/>
          </p:nvSpPr>
          <p:spPr>
            <a:xfrm>
              <a:off x="2991737" y="4568059"/>
              <a:ext cx="6368944" cy="1477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¿</a:t>
              </a:r>
              <a:r>
                <a:rPr lang="en-US" sz="3000" b="1" spc="300" dirty="0" smtClean="0">
                  <a:solidFill>
                    <a:srgbClr val="EBC124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TU EMPRESA </a:t>
              </a:r>
              <a:r>
                <a:rPr lang="en-US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TIENE ALGUNO DE ESTOS PROBLEMAS?</a:t>
              </a:r>
              <a:endParaRPr lang="en-US" sz="3000" b="1" spc="300" dirty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endParaRPr>
            </a:p>
          </p:txBody>
        </p:sp>
        <p:sp>
          <p:nvSpPr>
            <p:cNvPr id="5" name="TextBox 23"/>
            <p:cNvSpPr txBox="1"/>
            <p:nvPr/>
          </p:nvSpPr>
          <p:spPr>
            <a:xfrm>
              <a:off x="2991737" y="2579541"/>
              <a:ext cx="13725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7200" dirty="0">
                  <a:solidFill>
                    <a:schemeClr val="bg2"/>
                  </a:solidFill>
                  <a:latin typeface="Lato Thin" charset="0"/>
                  <a:ea typeface="Lato Thin" charset="0"/>
                  <a:cs typeface="Lato Thin" charset="0"/>
                </a:rPr>
                <a:t>1</a:t>
              </a:r>
              <a:endParaRPr lang="en-US" sz="7200" dirty="0">
                <a:solidFill>
                  <a:schemeClr val="bg2"/>
                </a:solidFill>
                <a:latin typeface="Lato Thin" charset="0"/>
                <a:ea typeface="Lato Thin" charset="0"/>
                <a:cs typeface="Lato Thin" charset="0"/>
              </a:endParaRPr>
            </a:p>
          </p:txBody>
        </p:sp>
        <p:cxnSp>
          <p:nvCxnSpPr>
            <p:cNvPr id="6" name="Conector recto 5"/>
            <p:cNvCxnSpPr/>
            <p:nvPr/>
          </p:nvCxnSpPr>
          <p:spPr>
            <a:xfrm>
              <a:off x="1298150" y="3971328"/>
              <a:ext cx="7236250" cy="0"/>
            </a:xfrm>
            <a:prstGeom prst="line">
              <a:avLst/>
            </a:prstGeom>
            <a:ln w="57150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Agrupar 21"/>
          <p:cNvGrpSpPr/>
          <p:nvPr/>
        </p:nvGrpSpPr>
        <p:grpSpPr>
          <a:xfrm>
            <a:off x="1975105" y="5649476"/>
            <a:ext cx="20530529" cy="3850560"/>
            <a:chOff x="1975105" y="3328662"/>
            <a:chExt cx="20530529" cy="3850560"/>
          </a:xfrm>
        </p:grpSpPr>
        <p:cxnSp>
          <p:nvCxnSpPr>
            <p:cNvPr id="14" name="Straight Connector 21"/>
            <p:cNvCxnSpPr/>
            <p:nvPr/>
          </p:nvCxnSpPr>
          <p:spPr>
            <a:xfrm>
              <a:off x="4595813" y="6793465"/>
              <a:ext cx="15300325" cy="0"/>
            </a:xfrm>
            <a:prstGeom prst="line">
              <a:avLst/>
            </a:prstGeom>
            <a:ln w="12700"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53"/>
            <p:cNvSpPr/>
            <p:nvPr/>
          </p:nvSpPr>
          <p:spPr>
            <a:xfrm rot="60000">
              <a:off x="3419536" y="6454365"/>
              <a:ext cx="724857" cy="724857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BC799"/>
                </a:solidFill>
              </a:endParaRPr>
            </a:p>
          </p:txBody>
        </p:sp>
        <p:sp>
          <p:nvSpPr>
            <p:cNvPr id="10" name="Oval 17"/>
            <p:cNvSpPr/>
            <p:nvPr/>
          </p:nvSpPr>
          <p:spPr>
            <a:xfrm rot="60000">
              <a:off x="14330436" y="6454365"/>
              <a:ext cx="724857" cy="724857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BC799"/>
                </a:solidFill>
              </a:endParaRPr>
            </a:p>
          </p:txBody>
        </p:sp>
        <p:sp>
          <p:nvSpPr>
            <p:cNvPr id="13" name="Oval 20"/>
            <p:cNvSpPr/>
            <p:nvPr/>
          </p:nvSpPr>
          <p:spPr>
            <a:xfrm rot="60000">
              <a:off x="20303360" y="6454365"/>
              <a:ext cx="724857" cy="724857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BC799"/>
                </a:solidFill>
              </a:endParaRPr>
            </a:p>
          </p:txBody>
        </p:sp>
        <p:sp>
          <p:nvSpPr>
            <p:cNvPr id="15" name="TextBox 23"/>
            <p:cNvSpPr txBox="1"/>
            <p:nvPr/>
          </p:nvSpPr>
          <p:spPr>
            <a:xfrm>
              <a:off x="1975105" y="5176315"/>
              <a:ext cx="357066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No </a:t>
              </a:r>
              <a:r>
                <a:rPr lang="tr-TR" sz="3000" b="1" spc="300" dirty="0" err="1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sabes</a:t>
              </a:r>
              <a:r>
                <a:rPr lang="tr-TR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lo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que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no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sabes</a:t>
              </a:r>
              <a:endParaRPr lang="en-US" sz="3000" b="1" spc="300" dirty="0">
                <a:solidFill>
                  <a:schemeClr val="bg1"/>
                </a:solidFill>
                <a:latin typeface="Proxima Nova Light" charset="0"/>
                <a:ea typeface="Proxima Nova Light" charset="0"/>
                <a:cs typeface="Proxima Nova Light" charset="0"/>
              </a:endParaRPr>
            </a:p>
          </p:txBody>
        </p:sp>
        <p:sp>
          <p:nvSpPr>
            <p:cNvPr id="18" name="TextBox 26"/>
            <p:cNvSpPr txBox="1"/>
            <p:nvPr/>
          </p:nvSpPr>
          <p:spPr>
            <a:xfrm>
              <a:off x="12824206" y="3328662"/>
              <a:ext cx="373731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Grandes presupuestos invertidos </a:t>
              </a:r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en formación presencial, que luego se olvida</a:t>
              </a:r>
              <a:endParaRPr lang="en-US" sz="3000" b="1" spc="300" dirty="0">
                <a:solidFill>
                  <a:schemeClr val="bg1"/>
                </a:solidFill>
                <a:latin typeface="Proxima Nova Light" charset="0"/>
                <a:ea typeface="Proxima Nova Light" charset="0"/>
                <a:cs typeface="Proxima Nova Light" charset="0"/>
              </a:endParaRPr>
            </a:p>
          </p:txBody>
        </p:sp>
        <p:sp>
          <p:nvSpPr>
            <p:cNvPr id="21" name="TextBox 29"/>
            <p:cNvSpPr txBox="1"/>
            <p:nvPr/>
          </p:nvSpPr>
          <p:spPr>
            <a:xfrm>
              <a:off x="18934974" y="3328662"/>
              <a:ext cx="3570660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3000" b="1" spc="300" dirty="0" smtClean="0">
                  <a:solidFill>
                    <a:srgbClr val="ABC799"/>
                  </a:solidFill>
                  <a:latin typeface="Proxima Nova" charset="0"/>
                  <a:ea typeface="Proxima Nova" charset="0"/>
                  <a:cs typeface="Proxima Nova" charset="0"/>
                </a:rPr>
                <a:t>La </a:t>
              </a:r>
              <a:r>
                <a:rPr lang="tr-TR" sz="3000" b="1" spc="300" dirty="0" err="1" smtClean="0">
                  <a:solidFill>
                    <a:srgbClr val="ABC799"/>
                  </a:solidFill>
                  <a:latin typeface="Proxima Nova" charset="0"/>
                  <a:ea typeface="Proxima Nova" charset="0"/>
                  <a:cs typeface="Proxima Nova" charset="0"/>
                </a:rPr>
                <a:t>formaci</a:t>
              </a:r>
              <a:r>
                <a:rPr lang="es-ES_tradnl" sz="3000" b="1" spc="300" dirty="0" err="1" smtClean="0">
                  <a:solidFill>
                    <a:srgbClr val="ABC799"/>
                  </a:solidFill>
                  <a:latin typeface="Proxima Nova" charset="0"/>
                  <a:ea typeface="Proxima Nova" charset="0"/>
                  <a:cs typeface="Proxima Nova" charset="0"/>
                </a:rPr>
                <a:t>ón</a:t>
              </a:r>
              <a:r>
                <a:rPr lang="es-ES_tradnl" sz="3000" b="1" spc="300" dirty="0" smtClean="0">
                  <a:solidFill>
                    <a:srgbClr val="ABC799"/>
                  </a:solidFill>
                  <a:latin typeface="Proxima Nova" charset="0"/>
                  <a:ea typeface="Proxima Nova" charset="0"/>
                  <a:cs typeface="Proxima Nova" charset="0"/>
                </a:rPr>
                <a:t> E-</a:t>
              </a:r>
              <a:r>
                <a:rPr lang="es-ES_tradnl" sz="3000" b="1" spc="300" dirty="0" err="1" smtClean="0">
                  <a:solidFill>
                    <a:srgbClr val="ABC799"/>
                  </a:solidFill>
                  <a:latin typeface="Proxima Nova" charset="0"/>
                  <a:ea typeface="Proxima Nova" charset="0"/>
                  <a:cs typeface="Proxima Nova" charset="0"/>
                </a:rPr>
                <a:t>learning</a:t>
              </a:r>
              <a:r>
                <a:rPr lang="es-ES_tradnl" sz="3000" b="1" spc="300" dirty="0" smtClean="0">
                  <a:solidFill>
                    <a:srgbClr val="ABC799"/>
                  </a:solidFill>
                  <a:latin typeface="Proxima Nova" charset="0"/>
                  <a:ea typeface="Proxima Nova" charset="0"/>
                  <a:cs typeface="Proxima Nova" charset="0"/>
                </a:rPr>
                <a:t> </a:t>
              </a:r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tiene una tasa de finalización muy baja (&lt;30%)</a:t>
              </a:r>
              <a:endParaRPr lang="en-US" sz="3000" b="1" spc="300" dirty="0">
                <a:solidFill>
                  <a:schemeClr val="bg1"/>
                </a:solidFill>
                <a:latin typeface="Proxima Nova Light" charset="0"/>
                <a:ea typeface="Proxima Nova Light" charset="0"/>
                <a:cs typeface="Proxima Nova Light" charset="0"/>
              </a:endParaRPr>
            </a:p>
          </p:txBody>
        </p:sp>
        <p:sp>
          <p:nvSpPr>
            <p:cNvPr id="23" name="Oval 17"/>
            <p:cNvSpPr/>
            <p:nvPr/>
          </p:nvSpPr>
          <p:spPr>
            <a:xfrm rot="60000">
              <a:off x="8452150" y="6454365"/>
              <a:ext cx="724857" cy="724857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BC799"/>
                </a:solidFill>
              </a:endParaRPr>
            </a:p>
          </p:txBody>
        </p:sp>
        <p:sp>
          <p:nvSpPr>
            <p:cNvPr id="24" name="TextBox 26"/>
            <p:cNvSpPr txBox="1"/>
            <p:nvPr/>
          </p:nvSpPr>
          <p:spPr>
            <a:xfrm>
              <a:off x="6945920" y="3790327"/>
              <a:ext cx="373731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Existe </a:t>
              </a:r>
              <a:r>
                <a:rPr lang="es-ES_tradnl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mucha información técnica</a:t>
              </a:r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muy difícil de memorizar</a:t>
              </a:r>
              <a:endParaRPr lang="en-US" sz="3000" b="1" spc="300" dirty="0">
                <a:solidFill>
                  <a:schemeClr val="bg1"/>
                </a:solidFill>
                <a:latin typeface="Proxima Nova Light" charset="0"/>
                <a:ea typeface="Proxima Nova Light" charset="0"/>
                <a:cs typeface="Proxima Nova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25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Straight Connector 21"/>
          <p:cNvCxnSpPr/>
          <p:nvPr/>
        </p:nvCxnSpPr>
        <p:spPr>
          <a:xfrm flipV="1">
            <a:off x="4595813" y="7625564"/>
            <a:ext cx="0" cy="1"/>
          </a:xfrm>
          <a:prstGeom prst="line">
            <a:avLst/>
          </a:prstGeom>
          <a:ln w="12700">
            <a:solidFill>
              <a:srgbClr val="ABC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Agrupar 3"/>
          <p:cNvGrpSpPr/>
          <p:nvPr/>
        </p:nvGrpSpPr>
        <p:grpSpPr>
          <a:xfrm>
            <a:off x="1298150" y="1084733"/>
            <a:ext cx="8062531" cy="3004181"/>
            <a:chOff x="1298150" y="2579541"/>
            <a:chExt cx="8062531" cy="3004181"/>
          </a:xfrm>
        </p:grpSpPr>
        <p:sp>
          <p:nvSpPr>
            <p:cNvPr id="70" name="Rectangle 20"/>
            <p:cNvSpPr/>
            <p:nvPr/>
          </p:nvSpPr>
          <p:spPr>
            <a:xfrm>
              <a:off x="2991737" y="4568059"/>
              <a:ext cx="6368944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¿</a:t>
              </a:r>
              <a:r>
                <a:rPr lang="es-ES_tradnl" sz="3000" b="1" spc="300" dirty="0" smtClean="0">
                  <a:solidFill>
                    <a:srgbClr val="EBC124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COMO FUNCIONA </a:t>
              </a:r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BLUNDER?</a:t>
              </a:r>
              <a:endParaRPr lang="en-US" sz="3000" b="1" spc="300" dirty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endParaRPr>
            </a:p>
          </p:txBody>
        </p:sp>
        <p:sp>
          <p:nvSpPr>
            <p:cNvPr id="71" name="TextBox 23"/>
            <p:cNvSpPr txBox="1"/>
            <p:nvPr/>
          </p:nvSpPr>
          <p:spPr>
            <a:xfrm>
              <a:off x="2991737" y="2579541"/>
              <a:ext cx="13725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7200" dirty="0" smtClean="0">
                  <a:solidFill>
                    <a:schemeClr val="bg2"/>
                  </a:solidFill>
                  <a:latin typeface="Lato Thin" charset="0"/>
                  <a:ea typeface="Lato Thin" charset="0"/>
                  <a:cs typeface="Lato Thin" charset="0"/>
                </a:rPr>
                <a:t>2</a:t>
              </a:r>
              <a:endParaRPr lang="en-US" sz="7200" dirty="0">
                <a:solidFill>
                  <a:schemeClr val="bg2"/>
                </a:solidFill>
                <a:latin typeface="Lato Thin" charset="0"/>
                <a:ea typeface="Lato Thin" charset="0"/>
                <a:cs typeface="Lato Thin" charset="0"/>
              </a:endParaRPr>
            </a:p>
          </p:txBody>
        </p:sp>
        <p:cxnSp>
          <p:nvCxnSpPr>
            <p:cNvPr id="72" name="Conector recto 71"/>
            <p:cNvCxnSpPr/>
            <p:nvPr/>
          </p:nvCxnSpPr>
          <p:spPr>
            <a:xfrm>
              <a:off x="1298150" y="3971328"/>
              <a:ext cx="7236250" cy="0"/>
            </a:xfrm>
            <a:prstGeom prst="line">
              <a:avLst/>
            </a:prstGeom>
            <a:ln w="57150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Box 16"/>
          <p:cNvSpPr txBox="1"/>
          <p:nvPr/>
        </p:nvSpPr>
        <p:spPr>
          <a:xfrm>
            <a:off x="5911154" y="7399131"/>
            <a:ext cx="2593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1" spc="300" dirty="0" smtClean="0">
                <a:solidFill>
                  <a:srgbClr val="ABC799"/>
                </a:solidFill>
                <a:latin typeface="Proxima Nova" charset="0"/>
                <a:ea typeface="Proxima Nova" charset="0"/>
                <a:cs typeface="Proxima Nova" charset="0"/>
              </a:rPr>
              <a:t>APP</a:t>
            </a:r>
            <a:endParaRPr lang="en-US" sz="3200" b="1" spc="300" dirty="0">
              <a:solidFill>
                <a:srgbClr val="ABC799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75" name="TextBox 17"/>
          <p:cNvSpPr txBox="1"/>
          <p:nvPr/>
        </p:nvSpPr>
        <p:spPr>
          <a:xfrm>
            <a:off x="10742542" y="7399131"/>
            <a:ext cx="28885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1" spc="300" dirty="0" smtClean="0">
                <a:solidFill>
                  <a:srgbClr val="ABC799"/>
                </a:solidFill>
                <a:latin typeface="Proxima Nova" charset="0"/>
                <a:ea typeface="Proxima Nova" charset="0"/>
                <a:cs typeface="Proxima Nova" charset="0"/>
              </a:rPr>
              <a:t>PARTIDAS</a:t>
            </a:r>
            <a:endParaRPr lang="en-US" sz="3200" b="1" spc="300" dirty="0">
              <a:solidFill>
                <a:srgbClr val="ABC799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sp>
        <p:nvSpPr>
          <p:cNvPr id="76" name="TextBox 18"/>
          <p:cNvSpPr txBox="1"/>
          <p:nvPr/>
        </p:nvSpPr>
        <p:spPr>
          <a:xfrm>
            <a:off x="13998427" y="7399131"/>
            <a:ext cx="59381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3200" b="1" spc="300" smtClean="0">
                <a:solidFill>
                  <a:srgbClr val="ABC799"/>
                </a:solidFill>
                <a:latin typeface="Proxima Nova" charset="0"/>
                <a:ea typeface="Proxima Nova" charset="0"/>
                <a:cs typeface="Proxima Nova" charset="0"/>
              </a:rPr>
              <a:t>CONOCIMIENTO</a:t>
            </a:r>
            <a:endParaRPr lang="en-US" sz="3200" b="1" spc="300" dirty="0">
              <a:solidFill>
                <a:srgbClr val="ABC799"/>
              </a:solidFill>
              <a:latin typeface="Proxima Nova" charset="0"/>
              <a:ea typeface="Proxima Nova" charset="0"/>
              <a:cs typeface="Proxima Nova" charset="0"/>
            </a:endParaRPr>
          </a:p>
        </p:txBody>
      </p:sp>
      <p:cxnSp>
        <p:nvCxnSpPr>
          <p:cNvPr id="78" name="Straight Connector 20"/>
          <p:cNvCxnSpPr/>
          <p:nvPr/>
        </p:nvCxnSpPr>
        <p:spPr>
          <a:xfrm>
            <a:off x="8999302" y="5989320"/>
            <a:ext cx="1664677" cy="0"/>
          </a:xfrm>
          <a:prstGeom prst="line">
            <a:avLst/>
          </a:prstGeom>
          <a:ln>
            <a:solidFill>
              <a:srgbClr val="ABC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21"/>
          <p:cNvCxnSpPr/>
          <p:nvPr/>
        </p:nvCxnSpPr>
        <p:spPr>
          <a:xfrm>
            <a:off x="13766118" y="6858000"/>
            <a:ext cx="1664677" cy="0"/>
          </a:xfrm>
          <a:prstGeom prst="line">
            <a:avLst/>
          </a:prstGeom>
          <a:ln>
            <a:solidFill>
              <a:srgbClr val="ABC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31"/>
          <p:cNvSpPr/>
          <p:nvPr/>
        </p:nvSpPr>
        <p:spPr>
          <a:xfrm>
            <a:off x="10479057" y="8273889"/>
            <a:ext cx="3454056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28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Las partidas </a:t>
            </a:r>
            <a:r>
              <a:rPr lang="es-ES_tradnl" sz="28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son configuradas por la empresa</a:t>
            </a:r>
            <a:r>
              <a:rPr lang="es-ES_tradnl" sz="28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: duración, número de preguntas diarias, categorías de preguntas, jugadores, etc.</a:t>
            </a:r>
            <a:endParaRPr lang="tr-TR" sz="2800" b="1" spc="300" dirty="0">
              <a:solidFill>
                <a:schemeClr val="bg2"/>
              </a:solidFill>
              <a:latin typeface="Proxima Nova Light" charset="0"/>
              <a:ea typeface="Proxima Nova Light" charset="0"/>
              <a:cs typeface="Proxima Nova Light" charset="0"/>
            </a:endParaRPr>
          </a:p>
        </p:txBody>
      </p:sp>
      <p:sp>
        <p:nvSpPr>
          <p:cNvPr id="81" name="Rectangle 32"/>
          <p:cNvSpPr/>
          <p:nvPr/>
        </p:nvSpPr>
        <p:spPr>
          <a:xfrm>
            <a:off x="15446827" y="8303386"/>
            <a:ext cx="306354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_tradnl" sz="28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Gracias a </a:t>
            </a:r>
            <a:r>
              <a:rPr lang="es-ES_tradnl" sz="28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la curva del olvido</a:t>
            </a:r>
            <a:r>
              <a:rPr lang="es-ES_tradnl" sz="28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, los conocimientos se fijan a la memoria a largo plazo</a:t>
            </a:r>
            <a:r>
              <a:rPr lang="es-ES_tradnl" sz="2800" b="1" spc="300" dirty="0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.</a:t>
            </a:r>
            <a:endParaRPr lang="tr-TR" sz="2800" b="1" spc="300" dirty="0">
              <a:solidFill>
                <a:schemeClr val="bg2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sp>
        <p:nvSpPr>
          <p:cNvPr id="83" name="Rectangle 34"/>
          <p:cNvSpPr/>
          <p:nvPr/>
        </p:nvSpPr>
        <p:spPr>
          <a:xfrm>
            <a:off x="5484350" y="8273889"/>
            <a:ext cx="344735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A </a:t>
            </a:r>
            <a:r>
              <a:rPr lang="en-US" sz="2800" b="1" spc="300" dirty="0" err="1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trav</a:t>
            </a:r>
            <a:r>
              <a:rPr lang="es-ES_tradnl" sz="2800" b="1" spc="300" dirty="0" err="1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és</a:t>
            </a:r>
            <a:r>
              <a:rPr lang="es-ES_tradnl" sz="28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 de </a:t>
            </a:r>
            <a:r>
              <a:rPr lang="es-ES_tradnl" sz="28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un juego en el móvil</a:t>
            </a:r>
            <a:r>
              <a:rPr lang="es-ES_tradnl" sz="28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, los empleados responden a preguntas acerca de los procesos, productos, etc</a:t>
            </a:r>
            <a:r>
              <a:rPr lang="es-ES_tradnl" sz="2800" b="1" spc="300" dirty="0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.</a:t>
            </a:r>
            <a:endParaRPr lang="tr-TR" sz="2800" b="1" spc="300" dirty="0">
              <a:solidFill>
                <a:schemeClr val="bg2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pic>
        <p:nvPicPr>
          <p:cNvPr id="14" name="Imagen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5923" y="5292360"/>
            <a:ext cx="1800000" cy="1440000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1270" y="4920267"/>
            <a:ext cx="1742400" cy="1801800"/>
          </a:xfrm>
          <a:prstGeom prst="rect">
            <a:avLst/>
          </a:prstGeom>
        </p:spPr>
      </p:pic>
      <p:pic>
        <p:nvPicPr>
          <p:cNvPr id="91" name="Imagen 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79610" y="4932360"/>
            <a:ext cx="1241379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04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Agrupar 2"/>
          <p:cNvGrpSpPr/>
          <p:nvPr/>
        </p:nvGrpSpPr>
        <p:grpSpPr>
          <a:xfrm>
            <a:off x="1298150" y="1084733"/>
            <a:ext cx="8062531" cy="3004181"/>
            <a:chOff x="1298150" y="2579541"/>
            <a:chExt cx="8062531" cy="3004181"/>
          </a:xfrm>
        </p:grpSpPr>
        <p:sp>
          <p:nvSpPr>
            <p:cNvPr id="4" name="Rectangle 20"/>
            <p:cNvSpPr/>
            <p:nvPr/>
          </p:nvSpPr>
          <p:spPr>
            <a:xfrm>
              <a:off x="2991737" y="4568059"/>
              <a:ext cx="6368944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¿QU</a:t>
              </a:r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É ES EL ALGORITMO DE </a:t>
              </a:r>
              <a:r>
                <a:rPr lang="es-ES_tradnl" sz="3000" b="1" spc="300" dirty="0" smtClean="0">
                  <a:solidFill>
                    <a:srgbClr val="EBC124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LA CURVA DEL OLVIDO</a:t>
              </a:r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?</a:t>
              </a:r>
              <a:endParaRPr lang="en-US" sz="3000" b="1" spc="300" dirty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endParaRPr>
            </a:p>
          </p:txBody>
        </p:sp>
        <p:sp>
          <p:nvSpPr>
            <p:cNvPr id="5" name="TextBox 23"/>
            <p:cNvSpPr txBox="1"/>
            <p:nvPr/>
          </p:nvSpPr>
          <p:spPr>
            <a:xfrm>
              <a:off x="2991737" y="2579541"/>
              <a:ext cx="13725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7200" dirty="0" smtClean="0">
                  <a:solidFill>
                    <a:schemeClr val="bg2"/>
                  </a:solidFill>
                  <a:latin typeface="Lato Thin" charset="0"/>
                  <a:ea typeface="Lato Thin" charset="0"/>
                  <a:cs typeface="Lato Thin" charset="0"/>
                </a:rPr>
                <a:t>3</a:t>
              </a:r>
              <a:endParaRPr lang="en-US" sz="7200" dirty="0">
                <a:solidFill>
                  <a:schemeClr val="bg2"/>
                </a:solidFill>
                <a:latin typeface="Lato Thin" charset="0"/>
                <a:ea typeface="Lato Thin" charset="0"/>
                <a:cs typeface="Lato Thin" charset="0"/>
              </a:endParaRPr>
            </a:p>
          </p:txBody>
        </p:sp>
        <p:cxnSp>
          <p:nvCxnSpPr>
            <p:cNvPr id="6" name="Conector recto 5"/>
            <p:cNvCxnSpPr/>
            <p:nvPr/>
          </p:nvCxnSpPr>
          <p:spPr>
            <a:xfrm>
              <a:off x="1298150" y="3971328"/>
              <a:ext cx="7236250" cy="0"/>
            </a:xfrm>
            <a:prstGeom prst="line">
              <a:avLst/>
            </a:prstGeom>
            <a:ln w="57150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Agrupar 21"/>
          <p:cNvGrpSpPr/>
          <p:nvPr/>
        </p:nvGrpSpPr>
        <p:grpSpPr>
          <a:xfrm>
            <a:off x="1160990" y="5889388"/>
            <a:ext cx="22115350" cy="4525048"/>
            <a:chOff x="1160990" y="3568574"/>
            <a:chExt cx="22115350" cy="4525048"/>
          </a:xfrm>
        </p:grpSpPr>
        <p:cxnSp>
          <p:nvCxnSpPr>
            <p:cNvPr id="14" name="Straight Connector 21"/>
            <p:cNvCxnSpPr/>
            <p:nvPr/>
          </p:nvCxnSpPr>
          <p:spPr>
            <a:xfrm>
              <a:off x="4778693" y="7707865"/>
              <a:ext cx="15300325" cy="0"/>
            </a:xfrm>
            <a:prstGeom prst="line">
              <a:avLst/>
            </a:prstGeom>
            <a:ln w="12700"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53"/>
            <p:cNvSpPr/>
            <p:nvPr/>
          </p:nvSpPr>
          <p:spPr>
            <a:xfrm rot="60000">
              <a:off x="3602416" y="7368765"/>
              <a:ext cx="724857" cy="724857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BC799"/>
                </a:solidFill>
              </a:endParaRPr>
            </a:p>
          </p:txBody>
        </p:sp>
        <p:sp>
          <p:nvSpPr>
            <p:cNvPr id="10" name="Oval 17"/>
            <p:cNvSpPr/>
            <p:nvPr/>
          </p:nvSpPr>
          <p:spPr>
            <a:xfrm rot="60000">
              <a:off x="12044329" y="7368765"/>
              <a:ext cx="724857" cy="724857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BC799"/>
                </a:solidFill>
              </a:endParaRPr>
            </a:p>
          </p:txBody>
        </p:sp>
        <p:sp>
          <p:nvSpPr>
            <p:cNvPr id="13" name="Oval 20"/>
            <p:cNvSpPr/>
            <p:nvPr/>
          </p:nvSpPr>
          <p:spPr>
            <a:xfrm rot="60000">
              <a:off x="20486240" y="7368765"/>
              <a:ext cx="724857" cy="724857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ABC799"/>
                </a:solidFill>
              </a:endParaRPr>
            </a:p>
          </p:txBody>
        </p:sp>
        <p:sp>
          <p:nvSpPr>
            <p:cNvPr id="15" name="TextBox 23"/>
            <p:cNvSpPr txBox="1"/>
            <p:nvPr/>
          </p:nvSpPr>
          <p:spPr>
            <a:xfrm>
              <a:off x="1160990" y="3997118"/>
              <a:ext cx="5586906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Blunder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repite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las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preguntas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falladas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con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una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determinada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frecuencia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,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garantizando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que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el </a:t>
              </a:r>
              <a:r>
                <a:rPr lang="tr-TR" sz="3000" b="1" spc="300" dirty="0" err="1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conocimiento</a:t>
              </a:r>
              <a:r>
                <a:rPr lang="tr-TR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se </a:t>
              </a:r>
              <a:r>
                <a:rPr lang="tr-TR" sz="3000" b="1" spc="300" dirty="0" err="1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fija</a:t>
              </a:r>
              <a:r>
                <a:rPr lang="tr-TR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a largo </a:t>
              </a:r>
              <a:r>
                <a:rPr lang="tr-TR" sz="3000" b="1" spc="300" dirty="0" err="1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plazo</a:t>
              </a:r>
              <a:endParaRPr lang="en-US" sz="3000" b="1" spc="300" dirty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endParaRPr>
            </a:p>
          </p:txBody>
        </p:sp>
        <p:sp>
          <p:nvSpPr>
            <p:cNvPr id="18" name="TextBox 26"/>
            <p:cNvSpPr txBox="1"/>
            <p:nvPr/>
          </p:nvSpPr>
          <p:spPr>
            <a:xfrm>
              <a:off x="9548449" y="3568574"/>
              <a:ext cx="5418181" cy="3323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Imagina que est</a:t>
              </a:r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ás aprendiendo chino. Has aprendido una palabra y la has memorizado. Sin practicar, con el tiempo, cada vez será </a:t>
              </a:r>
              <a:r>
                <a:rPr lang="es-ES_tradnl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más difícil recordarla</a:t>
              </a:r>
              <a:endParaRPr lang="en-US" sz="3000" b="1" spc="300" dirty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endParaRPr>
            </a:p>
          </p:txBody>
        </p:sp>
        <p:sp>
          <p:nvSpPr>
            <p:cNvPr id="21" name="TextBox 29"/>
            <p:cNvSpPr txBox="1"/>
            <p:nvPr/>
          </p:nvSpPr>
          <p:spPr>
            <a:xfrm>
              <a:off x="18355009" y="4421659"/>
              <a:ext cx="4921331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Este </a:t>
              </a:r>
              <a:r>
                <a:rPr lang="tr-TR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programa de </a:t>
              </a:r>
              <a:r>
                <a:rPr lang="tr-TR" sz="3000" b="1" spc="300" dirty="0" err="1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aprendizaje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lo</a:t>
              </a:r>
              <a:r>
                <a:rPr lang="tr-TR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</a:t>
              </a:r>
              <a:r>
                <a:rPr lang="tr-TR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desarroll</a:t>
              </a:r>
              <a:r>
                <a:rPr lang="es-ES_tradnl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ó</a:t>
              </a:r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 el investigador polaco Piotr </a:t>
              </a:r>
              <a:r>
                <a:rPr lang="es-ES_tradnl" sz="3000" b="1" spc="300" dirty="0" err="1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Wozniak</a:t>
              </a:r>
              <a:endParaRPr lang="en-US" sz="3000" b="1" spc="300" dirty="0">
                <a:solidFill>
                  <a:schemeClr val="bg1"/>
                </a:solidFill>
                <a:latin typeface="Proxima Nova Light" charset="0"/>
                <a:ea typeface="Proxima Nova Light" charset="0"/>
                <a:cs typeface="Proxima Nova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1445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/>
          <p:cNvGrpSpPr/>
          <p:nvPr/>
        </p:nvGrpSpPr>
        <p:grpSpPr>
          <a:xfrm>
            <a:off x="13296163" y="4740658"/>
            <a:ext cx="8907565" cy="2183293"/>
            <a:chOff x="1413619" y="6290993"/>
            <a:chExt cx="8907565" cy="2183293"/>
          </a:xfrm>
        </p:grpSpPr>
        <p:sp>
          <p:nvSpPr>
            <p:cNvPr id="10" name="TextBox 4"/>
            <p:cNvSpPr txBox="1"/>
            <p:nvPr/>
          </p:nvSpPr>
          <p:spPr>
            <a:xfrm>
              <a:off x="3259063" y="6996958"/>
              <a:ext cx="706212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A trav</a:t>
              </a:r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és del </a:t>
              </a:r>
              <a:r>
                <a:rPr lang="es-ES_tradnl" sz="3000" b="1" spc="300" dirty="0" smtClean="0">
                  <a:solidFill>
                    <a:srgbClr val="ABC799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juego de preguntas</a:t>
              </a:r>
              <a:r>
                <a:rPr lang="es-ES_tradnl" sz="3000" b="1" spc="300" dirty="0" smtClean="0">
                  <a:solidFill>
                    <a:schemeClr val="bg1"/>
                  </a:solidFill>
                  <a:latin typeface="Proxima Nova Light" charset="0"/>
                  <a:ea typeface="Proxima Nova Light" charset="0"/>
                  <a:cs typeface="Proxima Nova Light" charset="0"/>
                </a:rPr>
                <a:t>, el sistema obtiene una cantidad ingente de datos</a:t>
              </a:r>
              <a:endParaRPr lang="en-US" sz="3000" b="1" spc="300" dirty="0">
                <a:solidFill>
                  <a:schemeClr val="bg1"/>
                </a:solidFill>
                <a:latin typeface="Proxima Nova Light" charset="0"/>
                <a:ea typeface="Proxima Nova Light" charset="0"/>
                <a:cs typeface="Proxima Nova Light" charset="0"/>
              </a:endParaRPr>
            </a:p>
          </p:txBody>
        </p:sp>
        <p:cxnSp>
          <p:nvCxnSpPr>
            <p:cNvPr id="11" name="Conector recto 10"/>
            <p:cNvCxnSpPr/>
            <p:nvPr/>
          </p:nvCxnSpPr>
          <p:spPr>
            <a:xfrm>
              <a:off x="1413619" y="6290993"/>
              <a:ext cx="8907565" cy="0"/>
            </a:xfrm>
            <a:prstGeom prst="line">
              <a:avLst/>
            </a:prstGeom>
            <a:ln w="57150">
              <a:solidFill>
                <a:schemeClr val="bg2">
                  <a:lumMod val="90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Agrupar 13"/>
          <p:cNvGrpSpPr/>
          <p:nvPr/>
        </p:nvGrpSpPr>
        <p:grpSpPr>
          <a:xfrm>
            <a:off x="2889505" y="2586317"/>
            <a:ext cx="8430572" cy="17187646"/>
            <a:chOff x="4637958" y="1908124"/>
            <a:chExt cx="4933665" cy="10058400"/>
          </a:xfrm>
        </p:grpSpPr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37958" y="1908124"/>
              <a:ext cx="4933665" cy="10058400"/>
            </a:xfrm>
            <a:prstGeom prst="rect">
              <a:avLst/>
            </a:prstGeom>
          </p:spPr>
        </p:pic>
        <p:sp>
          <p:nvSpPr>
            <p:cNvPr id="4" name="Rectángulo 3"/>
            <p:cNvSpPr/>
            <p:nvPr/>
          </p:nvSpPr>
          <p:spPr>
            <a:xfrm>
              <a:off x="4944790" y="3168868"/>
              <a:ext cx="4320000" cy="7599600"/>
            </a:xfrm>
            <a:prstGeom prst="rect">
              <a:avLst/>
            </a:prstGeom>
            <a:solidFill>
              <a:schemeClr val="bg2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15" name="Rectangle 20"/>
          <p:cNvSpPr/>
          <p:nvPr/>
        </p:nvSpPr>
        <p:spPr>
          <a:xfrm>
            <a:off x="14759712" y="3540330"/>
            <a:ext cx="636894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000" b="1" spc="300" dirty="0" smtClean="0">
                <a:solidFill>
                  <a:schemeClr val="bg2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MAPA DEL </a:t>
            </a:r>
            <a:r>
              <a:rPr lang="es-ES_tradnl" sz="3000" b="1" spc="300" dirty="0" smtClean="0">
                <a:solidFill>
                  <a:srgbClr val="EBC124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DESCONOCIMIENTO</a:t>
            </a:r>
            <a:endParaRPr lang="en-US" sz="3000" b="1" spc="300" dirty="0">
              <a:solidFill>
                <a:srgbClr val="EBC124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sp>
        <p:nvSpPr>
          <p:cNvPr id="16" name="Oval 50"/>
          <p:cNvSpPr/>
          <p:nvPr/>
        </p:nvSpPr>
        <p:spPr>
          <a:xfrm rot="60000">
            <a:off x="14761348" y="5601532"/>
            <a:ext cx="189111" cy="189111"/>
          </a:xfrm>
          <a:prstGeom prst="ellipse">
            <a:avLst/>
          </a:prstGeom>
          <a:solidFill>
            <a:srgbClr val="ABC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TextBox 4"/>
          <p:cNvSpPr txBox="1"/>
          <p:nvPr/>
        </p:nvSpPr>
        <p:spPr>
          <a:xfrm>
            <a:off x="15141607" y="7653108"/>
            <a:ext cx="70621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chemeClr val="bg1"/>
                </a:solidFill>
                <a:latin typeface="Proxima Nova Light" charset="0"/>
                <a:ea typeface="Proxima Nova Light" charset="0"/>
                <a:cs typeface="Proxima Nova Light" charset="0"/>
              </a:rPr>
              <a:t>Obtendr</a:t>
            </a:r>
            <a:r>
              <a:rPr lang="es-ES_tradnl" sz="3000" b="1" spc="300" dirty="0" smtClean="0">
                <a:solidFill>
                  <a:schemeClr val="bg1"/>
                </a:solidFill>
                <a:latin typeface="Proxima Nova Light" charset="0"/>
                <a:ea typeface="Proxima Nova Light" charset="0"/>
                <a:cs typeface="Proxima Nova Light" charset="0"/>
              </a:rPr>
              <a:t>ás </a:t>
            </a:r>
            <a:r>
              <a:rPr lang="es-ES_tradnl" sz="30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conclusiones</a:t>
            </a:r>
            <a:r>
              <a:rPr lang="es-ES_tradnl" sz="3000" b="1" spc="300" dirty="0" smtClean="0">
                <a:solidFill>
                  <a:schemeClr val="bg1"/>
                </a:solidFill>
                <a:latin typeface="Proxima Nova Light" charset="0"/>
                <a:ea typeface="Proxima Nova Light" charset="0"/>
                <a:cs typeface="Proxima Nova Light" charset="0"/>
              </a:rPr>
              <a:t> acerca de las fortalezas y debilidades de conocimiento, segmentados por ciudades, departamentos, edad o categoría de conocimiento</a:t>
            </a:r>
            <a:endParaRPr lang="en-US" sz="3000" b="1" spc="300" dirty="0">
              <a:solidFill>
                <a:schemeClr val="bg1"/>
              </a:solidFill>
              <a:latin typeface="Proxima Nova Light" charset="0"/>
              <a:ea typeface="Proxima Nova Light" charset="0"/>
              <a:cs typeface="Proxima Nova Light" charset="0"/>
            </a:endParaRPr>
          </a:p>
        </p:txBody>
      </p:sp>
      <p:sp>
        <p:nvSpPr>
          <p:cNvPr id="21" name="Oval 50"/>
          <p:cNvSpPr/>
          <p:nvPr/>
        </p:nvSpPr>
        <p:spPr>
          <a:xfrm rot="60000">
            <a:off x="14761348" y="7808017"/>
            <a:ext cx="189111" cy="189111"/>
          </a:xfrm>
          <a:prstGeom prst="ellipse">
            <a:avLst/>
          </a:prstGeom>
          <a:solidFill>
            <a:srgbClr val="ABC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503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174750" y="6858000"/>
            <a:ext cx="21870624" cy="0"/>
          </a:xfrm>
          <a:prstGeom prst="line">
            <a:avLst/>
          </a:prstGeom>
          <a:ln>
            <a:solidFill>
              <a:srgbClr val="ABC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7170127" y="3535332"/>
            <a:ext cx="55592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Los empleados </a:t>
            </a:r>
            <a:r>
              <a:rPr lang="es-ES_tradnl" sz="30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superan</a:t>
            </a:r>
            <a:r>
              <a:rPr lang="es-ES_tradnl" sz="30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 el rechazo y falta de motivaci</a:t>
            </a:r>
            <a:r>
              <a:rPr lang="es-ES_tradnl" sz="30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ón</a:t>
            </a:r>
            <a:endParaRPr lang="en-US" sz="3000" b="1" dirty="0">
              <a:solidFill>
                <a:srgbClr val="ABC799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grpSp>
        <p:nvGrpSpPr>
          <p:cNvPr id="70" name="Agrupar 69"/>
          <p:cNvGrpSpPr/>
          <p:nvPr/>
        </p:nvGrpSpPr>
        <p:grpSpPr>
          <a:xfrm>
            <a:off x="1298150" y="1084733"/>
            <a:ext cx="8062531" cy="3004181"/>
            <a:chOff x="1298150" y="2579541"/>
            <a:chExt cx="8062531" cy="3004181"/>
          </a:xfrm>
        </p:grpSpPr>
        <p:sp>
          <p:nvSpPr>
            <p:cNvPr id="74" name="Rectangle 20"/>
            <p:cNvSpPr/>
            <p:nvPr/>
          </p:nvSpPr>
          <p:spPr>
            <a:xfrm>
              <a:off x="2991737" y="4568059"/>
              <a:ext cx="6368944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¿QU</a:t>
              </a:r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É BENEFICIOS TIENE </a:t>
              </a:r>
              <a:r>
                <a:rPr lang="es-ES_tradnl" sz="3000" b="1" spc="300" dirty="0" smtClean="0">
                  <a:solidFill>
                    <a:srgbClr val="EBC124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PARA LA EMPRESA</a:t>
              </a:r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?</a:t>
              </a:r>
              <a:endParaRPr lang="en-US" sz="3000" b="1" spc="300" dirty="0">
                <a:solidFill>
                  <a:srgbClr val="EBC124"/>
                </a:solidFill>
                <a:latin typeface="Proxima Nova Semibold" charset="0"/>
                <a:ea typeface="Proxima Nova Semibold" charset="0"/>
                <a:cs typeface="Proxima Nova Semibold" charset="0"/>
              </a:endParaRPr>
            </a:p>
          </p:txBody>
        </p:sp>
        <p:sp>
          <p:nvSpPr>
            <p:cNvPr id="75" name="TextBox 23"/>
            <p:cNvSpPr txBox="1"/>
            <p:nvPr/>
          </p:nvSpPr>
          <p:spPr>
            <a:xfrm>
              <a:off x="2991737" y="2579541"/>
              <a:ext cx="13725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7200" dirty="0" smtClean="0">
                  <a:solidFill>
                    <a:schemeClr val="bg2"/>
                  </a:solidFill>
                  <a:latin typeface="Lato Thin" charset="0"/>
                  <a:ea typeface="Lato Thin" charset="0"/>
                  <a:cs typeface="Lato Thin" charset="0"/>
                </a:rPr>
                <a:t>4</a:t>
              </a:r>
              <a:endParaRPr lang="en-US" sz="7200" dirty="0">
                <a:solidFill>
                  <a:schemeClr val="bg2"/>
                </a:solidFill>
                <a:latin typeface="Lato Thin" charset="0"/>
                <a:ea typeface="Lato Thin" charset="0"/>
                <a:cs typeface="Lato Thin" charset="0"/>
              </a:endParaRPr>
            </a:p>
          </p:txBody>
        </p:sp>
        <p:cxnSp>
          <p:nvCxnSpPr>
            <p:cNvPr id="76" name="Conector recto 75"/>
            <p:cNvCxnSpPr/>
            <p:nvPr/>
          </p:nvCxnSpPr>
          <p:spPr>
            <a:xfrm>
              <a:off x="1298150" y="3971328"/>
              <a:ext cx="7236250" cy="0"/>
            </a:xfrm>
            <a:prstGeom prst="line">
              <a:avLst/>
            </a:prstGeom>
            <a:ln w="57150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TextBox 48"/>
          <p:cNvSpPr txBox="1"/>
          <p:nvPr/>
        </p:nvSpPr>
        <p:spPr>
          <a:xfrm>
            <a:off x="9920018" y="3970762"/>
            <a:ext cx="526555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Detecta el </a:t>
            </a:r>
            <a:r>
              <a:rPr lang="es-ES_tradnl" sz="30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talento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 dentro de tu empresa</a:t>
            </a:r>
            <a:endParaRPr lang="en-US" sz="3000" b="1" dirty="0">
              <a:solidFill>
                <a:srgbClr val="ABC799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8647245" y="5353394"/>
            <a:ext cx="1483571" cy="1591327"/>
            <a:chOff x="8568199" y="4265757"/>
            <a:chExt cx="1483571" cy="1591327"/>
          </a:xfrm>
        </p:grpSpPr>
        <p:cxnSp>
          <p:nvCxnSpPr>
            <p:cNvPr id="95" name="Straight Connector 38"/>
            <p:cNvCxnSpPr/>
            <p:nvPr/>
          </p:nvCxnSpPr>
          <p:spPr>
            <a:xfrm flipV="1">
              <a:off x="8640527" y="4652763"/>
              <a:ext cx="1012565" cy="1108942"/>
            </a:xfrm>
            <a:prstGeom prst="line">
              <a:avLst/>
            </a:prstGeom>
            <a:ln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Oval 9"/>
            <p:cNvSpPr/>
            <p:nvPr/>
          </p:nvSpPr>
          <p:spPr>
            <a:xfrm rot="60000">
              <a:off x="9862659" y="4265757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96" name="Oval 39"/>
            <p:cNvSpPr/>
            <p:nvPr/>
          </p:nvSpPr>
          <p:spPr>
            <a:xfrm rot="60000">
              <a:off x="8568199" y="5667973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98" name="Agrupar 97"/>
          <p:cNvGrpSpPr/>
          <p:nvPr/>
        </p:nvGrpSpPr>
        <p:grpSpPr>
          <a:xfrm>
            <a:off x="15926842" y="5353394"/>
            <a:ext cx="1483571" cy="1591327"/>
            <a:chOff x="8568199" y="4265757"/>
            <a:chExt cx="1483571" cy="1591327"/>
          </a:xfrm>
        </p:grpSpPr>
        <p:cxnSp>
          <p:nvCxnSpPr>
            <p:cNvPr id="100" name="Straight Connector 38"/>
            <p:cNvCxnSpPr/>
            <p:nvPr/>
          </p:nvCxnSpPr>
          <p:spPr>
            <a:xfrm flipV="1">
              <a:off x="8640527" y="4652763"/>
              <a:ext cx="1049093" cy="1108941"/>
            </a:xfrm>
            <a:prstGeom prst="line">
              <a:avLst/>
            </a:prstGeom>
            <a:ln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Oval 9"/>
            <p:cNvSpPr/>
            <p:nvPr/>
          </p:nvSpPr>
          <p:spPr>
            <a:xfrm rot="60000">
              <a:off x="9862659" y="4265757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01" name="Oval 39"/>
            <p:cNvSpPr/>
            <p:nvPr/>
          </p:nvSpPr>
          <p:spPr>
            <a:xfrm rot="60000">
              <a:off x="8568199" y="5667973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48" name="TextBox 48"/>
          <p:cNvSpPr txBox="1"/>
          <p:nvPr/>
        </p:nvSpPr>
        <p:spPr>
          <a:xfrm>
            <a:off x="2863381" y="8791328"/>
            <a:ext cx="505657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Gracias a la </a:t>
            </a:r>
            <a:r>
              <a:rPr lang="es-ES_tradnl" sz="3000" b="1" spc="300" dirty="0" err="1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gamificaci</a:t>
            </a:r>
            <a:r>
              <a:rPr lang="es-ES_tradnl" sz="3000" b="1" spc="300" dirty="0" err="1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ón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, aumenta el </a:t>
            </a:r>
            <a:r>
              <a:rPr lang="es-ES_tradnl" sz="3000" b="1" spc="300" dirty="0" err="1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engadgement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 de los empleados con la empresa</a:t>
            </a:r>
            <a:endParaRPr lang="en-US" sz="3000" b="1" dirty="0">
              <a:solidFill>
                <a:srgbClr val="ABC799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grpSp>
        <p:nvGrpSpPr>
          <p:cNvPr id="52" name="Agrupar 51"/>
          <p:cNvGrpSpPr/>
          <p:nvPr/>
        </p:nvGrpSpPr>
        <p:grpSpPr>
          <a:xfrm rot="10800000">
            <a:off x="2991737" y="6829883"/>
            <a:ext cx="1483571" cy="1591327"/>
            <a:chOff x="8568199" y="4265757"/>
            <a:chExt cx="1483571" cy="1591327"/>
          </a:xfrm>
        </p:grpSpPr>
        <p:cxnSp>
          <p:nvCxnSpPr>
            <p:cNvPr id="53" name="Straight Connector 38"/>
            <p:cNvCxnSpPr/>
            <p:nvPr/>
          </p:nvCxnSpPr>
          <p:spPr>
            <a:xfrm flipV="1">
              <a:off x="8640527" y="4652763"/>
              <a:ext cx="1012565" cy="1108942"/>
            </a:xfrm>
            <a:prstGeom prst="line">
              <a:avLst/>
            </a:prstGeom>
            <a:ln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9"/>
            <p:cNvSpPr/>
            <p:nvPr/>
          </p:nvSpPr>
          <p:spPr>
            <a:xfrm rot="60000">
              <a:off x="9862659" y="4265757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5" name="Oval 39"/>
            <p:cNvSpPr/>
            <p:nvPr/>
          </p:nvSpPr>
          <p:spPr>
            <a:xfrm rot="60000">
              <a:off x="8568199" y="5667973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60" name="TextBox 48"/>
          <p:cNvSpPr txBox="1"/>
          <p:nvPr/>
        </p:nvSpPr>
        <p:spPr>
          <a:xfrm>
            <a:off x="10987443" y="8791328"/>
            <a:ext cx="5056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Se incentiva </a:t>
            </a:r>
            <a:r>
              <a:rPr lang="es-ES_tradnl" sz="30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la transferencia de conocimiento 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de forma </a:t>
            </a:r>
            <a:r>
              <a:rPr lang="es-ES_tradnl" sz="3000" b="1" spc="300" dirty="0" err="1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bi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-direccional</a:t>
            </a:r>
            <a:endParaRPr lang="en-US" sz="3000" b="1" dirty="0">
              <a:solidFill>
                <a:srgbClr val="ABC799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grpSp>
        <p:nvGrpSpPr>
          <p:cNvPr id="61" name="Agrupar 60"/>
          <p:cNvGrpSpPr/>
          <p:nvPr/>
        </p:nvGrpSpPr>
        <p:grpSpPr>
          <a:xfrm rot="10800000">
            <a:off x="11115799" y="6829883"/>
            <a:ext cx="1483571" cy="1591327"/>
            <a:chOff x="8568199" y="4265757"/>
            <a:chExt cx="1483571" cy="1591327"/>
          </a:xfrm>
        </p:grpSpPr>
        <p:cxnSp>
          <p:nvCxnSpPr>
            <p:cNvPr id="62" name="Straight Connector 38"/>
            <p:cNvCxnSpPr/>
            <p:nvPr/>
          </p:nvCxnSpPr>
          <p:spPr>
            <a:xfrm flipV="1">
              <a:off x="8640527" y="4652763"/>
              <a:ext cx="1012565" cy="1108942"/>
            </a:xfrm>
            <a:prstGeom prst="line">
              <a:avLst/>
            </a:prstGeom>
            <a:ln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9"/>
            <p:cNvSpPr/>
            <p:nvPr/>
          </p:nvSpPr>
          <p:spPr>
            <a:xfrm rot="60000">
              <a:off x="9862659" y="4265757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6" name="Oval 39"/>
            <p:cNvSpPr/>
            <p:nvPr/>
          </p:nvSpPr>
          <p:spPr>
            <a:xfrm rot="60000">
              <a:off x="8568199" y="5667973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67" name="TextBox 48"/>
          <p:cNvSpPr txBox="1"/>
          <p:nvPr/>
        </p:nvSpPr>
        <p:spPr>
          <a:xfrm>
            <a:off x="18397012" y="8791328"/>
            <a:ext cx="50565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Aumenta la </a:t>
            </a:r>
            <a:r>
              <a:rPr lang="es-ES_tradnl" sz="30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productividad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 de tus empleados gracias a la formaci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ón continua</a:t>
            </a:r>
            <a:endParaRPr lang="en-US" sz="3000" b="1" dirty="0">
              <a:solidFill>
                <a:srgbClr val="ABC799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grpSp>
        <p:nvGrpSpPr>
          <p:cNvPr id="68" name="Agrupar 67"/>
          <p:cNvGrpSpPr/>
          <p:nvPr/>
        </p:nvGrpSpPr>
        <p:grpSpPr>
          <a:xfrm rot="10800000">
            <a:off x="18525368" y="6829883"/>
            <a:ext cx="1483571" cy="1591327"/>
            <a:chOff x="8568199" y="4265757"/>
            <a:chExt cx="1483571" cy="1591327"/>
          </a:xfrm>
        </p:grpSpPr>
        <p:cxnSp>
          <p:nvCxnSpPr>
            <p:cNvPr id="69" name="Straight Connector 38"/>
            <p:cNvCxnSpPr/>
            <p:nvPr/>
          </p:nvCxnSpPr>
          <p:spPr>
            <a:xfrm flipV="1">
              <a:off x="8640527" y="4652763"/>
              <a:ext cx="1012565" cy="1108942"/>
            </a:xfrm>
            <a:prstGeom prst="line">
              <a:avLst/>
            </a:prstGeom>
            <a:ln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Oval 9"/>
            <p:cNvSpPr/>
            <p:nvPr/>
          </p:nvSpPr>
          <p:spPr>
            <a:xfrm rot="60000">
              <a:off x="9862659" y="4265757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72" name="Oval 39"/>
            <p:cNvSpPr/>
            <p:nvPr/>
          </p:nvSpPr>
          <p:spPr>
            <a:xfrm rot="60000">
              <a:off x="8568199" y="5667973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4119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174750" y="6858000"/>
            <a:ext cx="21870624" cy="0"/>
          </a:xfrm>
          <a:prstGeom prst="line">
            <a:avLst/>
          </a:prstGeom>
          <a:ln>
            <a:solidFill>
              <a:srgbClr val="ABC7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7823269" y="3807477"/>
            <a:ext cx="55592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Mejoran</a:t>
            </a:r>
            <a:r>
              <a:rPr lang="es-ES_tradnl" sz="3000" b="1" spc="300" dirty="0" smtClean="0">
                <a:solidFill>
                  <a:schemeClr val="bg2"/>
                </a:solidFill>
                <a:latin typeface="Proxima Nova Light" charset="0"/>
                <a:ea typeface="Proxima Nova Light" charset="0"/>
                <a:cs typeface="Proxima Nova Light" charset="0"/>
              </a:rPr>
              <a:t> su desempeño en el trabajo</a:t>
            </a:r>
            <a:endParaRPr lang="en-US" sz="3000" b="1" dirty="0">
              <a:solidFill>
                <a:srgbClr val="ABC799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grpSp>
        <p:nvGrpSpPr>
          <p:cNvPr id="70" name="Agrupar 69"/>
          <p:cNvGrpSpPr/>
          <p:nvPr/>
        </p:nvGrpSpPr>
        <p:grpSpPr>
          <a:xfrm>
            <a:off x="1298150" y="1084733"/>
            <a:ext cx="8062531" cy="3004181"/>
            <a:chOff x="1298150" y="2579541"/>
            <a:chExt cx="8062531" cy="3004181"/>
          </a:xfrm>
        </p:grpSpPr>
        <p:sp>
          <p:nvSpPr>
            <p:cNvPr id="74" name="Rectangle 20"/>
            <p:cNvSpPr/>
            <p:nvPr/>
          </p:nvSpPr>
          <p:spPr>
            <a:xfrm>
              <a:off x="2991737" y="4568059"/>
              <a:ext cx="6368944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¿QU</a:t>
              </a:r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É BENEFICIOS TIENE </a:t>
              </a:r>
              <a:r>
                <a:rPr lang="es-ES_tradnl" sz="3000" b="1" spc="300" dirty="0" smtClean="0">
                  <a:solidFill>
                    <a:srgbClr val="EBC124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PARA LOS TRABAJADORES</a:t>
              </a:r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?</a:t>
              </a:r>
              <a:endParaRPr lang="en-US" sz="3000" b="1" spc="300" dirty="0">
                <a:solidFill>
                  <a:srgbClr val="EBC124"/>
                </a:solidFill>
                <a:latin typeface="Proxima Nova Semibold" charset="0"/>
                <a:ea typeface="Proxima Nova Semibold" charset="0"/>
                <a:cs typeface="Proxima Nova Semibold" charset="0"/>
              </a:endParaRPr>
            </a:p>
          </p:txBody>
        </p:sp>
        <p:sp>
          <p:nvSpPr>
            <p:cNvPr id="75" name="TextBox 23"/>
            <p:cNvSpPr txBox="1"/>
            <p:nvPr/>
          </p:nvSpPr>
          <p:spPr>
            <a:xfrm>
              <a:off x="2991737" y="2579541"/>
              <a:ext cx="137253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tr-TR" sz="7200" dirty="0" smtClean="0">
                  <a:solidFill>
                    <a:schemeClr val="bg2"/>
                  </a:solidFill>
                  <a:latin typeface="Lato Thin" charset="0"/>
                  <a:ea typeface="Lato Thin" charset="0"/>
                  <a:cs typeface="Lato Thin" charset="0"/>
                </a:rPr>
                <a:t>4</a:t>
              </a:r>
              <a:endParaRPr lang="en-US" sz="7200" dirty="0">
                <a:solidFill>
                  <a:schemeClr val="bg2"/>
                </a:solidFill>
                <a:latin typeface="Lato Thin" charset="0"/>
                <a:ea typeface="Lato Thin" charset="0"/>
                <a:cs typeface="Lato Thin" charset="0"/>
              </a:endParaRPr>
            </a:p>
          </p:txBody>
        </p:sp>
        <p:cxnSp>
          <p:nvCxnSpPr>
            <p:cNvPr id="76" name="Conector recto 75"/>
            <p:cNvCxnSpPr/>
            <p:nvPr/>
          </p:nvCxnSpPr>
          <p:spPr>
            <a:xfrm>
              <a:off x="1298150" y="3971328"/>
              <a:ext cx="7236250" cy="0"/>
            </a:xfrm>
            <a:prstGeom prst="line">
              <a:avLst/>
            </a:prstGeom>
            <a:ln w="57150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TextBox 48"/>
          <p:cNvSpPr txBox="1"/>
          <p:nvPr/>
        </p:nvSpPr>
        <p:spPr>
          <a:xfrm>
            <a:off x="10605817" y="3807477"/>
            <a:ext cx="49031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Resuelven sus </a:t>
            </a:r>
            <a:r>
              <a:rPr lang="es-ES_tradnl" sz="30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dudas 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r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ápidamente</a:t>
            </a:r>
            <a:endParaRPr lang="en-US" sz="3000" b="1" dirty="0">
              <a:solidFill>
                <a:srgbClr val="ABC799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9300387" y="5353394"/>
            <a:ext cx="1483571" cy="1591327"/>
            <a:chOff x="8568199" y="4265757"/>
            <a:chExt cx="1483571" cy="1591327"/>
          </a:xfrm>
        </p:grpSpPr>
        <p:cxnSp>
          <p:nvCxnSpPr>
            <p:cNvPr id="95" name="Straight Connector 38"/>
            <p:cNvCxnSpPr/>
            <p:nvPr/>
          </p:nvCxnSpPr>
          <p:spPr>
            <a:xfrm flipV="1">
              <a:off x="8640527" y="4652763"/>
              <a:ext cx="1012565" cy="1108942"/>
            </a:xfrm>
            <a:prstGeom prst="line">
              <a:avLst/>
            </a:prstGeom>
            <a:ln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Oval 9"/>
            <p:cNvSpPr/>
            <p:nvPr/>
          </p:nvSpPr>
          <p:spPr>
            <a:xfrm rot="60000">
              <a:off x="9862659" y="4265757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96" name="Oval 39"/>
            <p:cNvSpPr/>
            <p:nvPr/>
          </p:nvSpPr>
          <p:spPr>
            <a:xfrm rot="60000">
              <a:off x="8568199" y="5667973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grpSp>
        <p:nvGrpSpPr>
          <p:cNvPr id="98" name="Agrupar 97"/>
          <p:cNvGrpSpPr/>
          <p:nvPr/>
        </p:nvGrpSpPr>
        <p:grpSpPr>
          <a:xfrm>
            <a:off x="16579984" y="5353394"/>
            <a:ext cx="1483571" cy="1591327"/>
            <a:chOff x="8568199" y="4265757"/>
            <a:chExt cx="1483571" cy="1591327"/>
          </a:xfrm>
        </p:grpSpPr>
        <p:cxnSp>
          <p:nvCxnSpPr>
            <p:cNvPr id="100" name="Straight Connector 38"/>
            <p:cNvCxnSpPr/>
            <p:nvPr/>
          </p:nvCxnSpPr>
          <p:spPr>
            <a:xfrm flipV="1">
              <a:off x="8640527" y="4652763"/>
              <a:ext cx="1049093" cy="1108941"/>
            </a:xfrm>
            <a:prstGeom prst="line">
              <a:avLst/>
            </a:prstGeom>
            <a:ln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Oval 9"/>
            <p:cNvSpPr/>
            <p:nvPr/>
          </p:nvSpPr>
          <p:spPr>
            <a:xfrm rot="60000">
              <a:off x="9862659" y="4265757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101" name="Oval 39"/>
            <p:cNvSpPr/>
            <p:nvPr/>
          </p:nvSpPr>
          <p:spPr>
            <a:xfrm rot="60000">
              <a:off x="8568199" y="5667973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48" name="TextBox 48"/>
          <p:cNvSpPr txBox="1"/>
          <p:nvPr/>
        </p:nvSpPr>
        <p:spPr>
          <a:xfrm>
            <a:off x="4018741" y="8726014"/>
            <a:ext cx="50565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Aprenden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 de forma divertida</a:t>
            </a:r>
            <a:endParaRPr lang="en-US" sz="3000" b="1" dirty="0">
              <a:solidFill>
                <a:srgbClr val="ABC799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grpSp>
        <p:nvGrpSpPr>
          <p:cNvPr id="52" name="Agrupar 51"/>
          <p:cNvGrpSpPr/>
          <p:nvPr/>
        </p:nvGrpSpPr>
        <p:grpSpPr>
          <a:xfrm rot="10800000">
            <a:off x="4147097" y="6829883"/>
            <a:ext cx="1483571" cy="1591327"/>
            <a:chOff x="8568199" y="4265757"/>
            <a:chExt cx="1483571" cy="1591327"/>
          </a:xfrm>
        </p:grpSpPr>
        <p:cxnSp>
          <p:nvCxnSpPr>
            <p:cNvPr id="53" name="Straight Connector 38"/>
            <p:cNvCxnSpPr/>
            <p:nvPr/>
          </p:nvCxnSpPr>
          <p:spPr>
            <a:xfrm flipV="1">
              <a:off x="8640527" y="4652763"/>
              <a:ext cx="1012565" cy="1108942"/>
            </a:xfrm>
            <a:prstGeom prst="line">
              <a:avLst/>
            </a:prstGeom>
            <a:ln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9"/>
            <p:cNvSpPr/>
            <p:nvPr/>
          </p:nvSpPr>
          <p:spPr>
            <a:xfrm rot="60000">
              <a:off x="9862659" y="4265757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55" name="Oval 39"/>
            <p:cNvSpPr/>
            <p:nvPr/>
          </p:nvSpPr>
          <p:spPr>
            <a:xfrm rot="60000">
              <a:off x="8568199" y="5667973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60" name="TextBox 48"/>
          <p:cNvSpPr txBox="1"/>
          <p:nvPr/>
        </p:nvSpPr>
        <p:spPr>
          <a:xfrm>
            <a:off x="11640585" y="8726014"/>
            <a:ext cx="50565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000" b="1" spc="300" dirty="0" smtClean="0">
                <a:solidFill>
                  <a:srgbClr val="ABC799"/>
                </a:solidFill>
                <a:latin typeface="Proxima Nova Light" charset="0"/>
                <a:ea typeface="Proxima Nova Light" charset="0"/>
                <a:cs typeface="Proxima Nova Light" charset="0"/>
              </a:rPr>
              <a:t>Visibilidad</a:t>
            </a:r>
            <a:r>
              <a:rPr lang="es-ES_tradnl" sz="3000" b="1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 ante la empresa</a:t>
            </a:r>
            <a:endParaRPr lang="en-US" sz="3000" b="1" dirty="0">
              <a:solidFill>
                <a:srgbClr val="ABC799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grpSp>
        <p:nvGrpSpPr>
          <p:cNvPr id="61" name="Agrupar 60"/>
          <p:cNvGrpSpPr/>
          <p:nvPr/>
        </p:nvGrpSpPr>
        <p:grpSpPr>
          <a:xfrm rot="10800000">
            <a:off x="11768941" y="6829883"/>
            <a:ext cx="1483571" cy="1591327"/>
            <a:chOff x="8568199" y="4265757"/>
            <a:chExt cx="1483571" cy="1591327"/>
          </a:xfrm>
        </p:grpSpPr>
        <p:cxnSp>
          <p:nvCxnSpPr>
            <p:cNvPr id="62" name="Straight Connector 38"/>
            <p:cNvCxnSpPr/>
            <p:nvPr/>
          </p:nvCxnSpPr>
          <p:spPr>
            <a:xfrm flipV="1">
              <a:off x="8640527" y="4652763"/>
              <a:ext cx="1012565" cy="1108942"/>
            </a:xfrm>
            <a:prstGeom prst="line">
              <a:avLst/>
            </a:prstGeom>
            <a:ln>
              <a:solidFill>
                <a:srgbClr val="ABC7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9"/>
            <p:cNvSpPr/>
            <p:nvPr/>
          </p:nvSpPr>
          <p:spPr>
            <a:xfrm rot="60000">
              <a:off x="9862659" y="4265757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  <p:sp>
          <p:nvSpPr>
            <p:cNvPr id="66" name="Oval 39"/>
            <p:cNvSpPr/>
            <p:nvPr/>
          </p:nvSpPr>
          <p:spPr>
            <a:xfrm rot="60000">
              <a:off x="8568199" y="5667973"/>
              <a:ext cx="189111" cy="189111"/>
            </a:xfrm>
            <a:prstGeom prst="ellipse">
              <a:avLst/>
            </a:prstGeom>
            <a:solidFill>
              <a:srgbClr val="ABC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87189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extBox 58"/>
          <p:cNvSpPr txBox="1"/>
          <p:nvPr/>
        </p:nvSpPr>
        <p:spPr>
          <a:xfrm>
            <a:off x="9461695" y="6853183"/>
            <a:ext cx="1509789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7300" dirty="0" smtClean="0">
                <a:solidFill>
                  <a:srgbClr val="EBC124"/>
                </a:solidFill>
                <a:latin typeface="Lato Hairline" panose="020F0202020204030203" pitchFamily="34" charset="-94"/>
                <a:cs typeface="Lato Medium" panose="020F0602020204030203" pitchFamily="34" charset="0"/>
              </a:rPr>
              <a:t>T</a:t>
            </a:r>
            <a:endParaRPr lang="en-US" sz="17300" dirty="0">
              <a:solidFill>
                <a:srgbClr val="EBC124"/>
              </a:solidFill>
              <a:latin typeface="Lato Hairline" panose="020F0202020204030203" pitchFamily="34" charset="-94"/>
              <a:cs typeface="Lato Medium" panose="020F0602020204030203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971864" y="6745633"/>
            <a:ext cx="2674683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7300" dirty="0" smtClean="0">
                <a:solidFill>
                  <a:srgbClr val="EBC124"/>
                </a:solidFill>
                <a:latin typeface="Lato Hairline" panose="020F0202020204030203" pitchFamily="34" charset="-94"/>
                <a:cs typeface="Lato Medium" panose="020F0602020204030203" pitchFamily="34" charset="0"/>
              </a:rPr>
              <a:t>D</a:t>
            </a:r>
            <a:endParaRPr lang="en-US" sz="17300" dirty="0">
              <a:solidFill>
                <a:srgbClr val="EBC124"/>
              </a:solidFill>
              <a:latin typeface="Lato Hairline" panose="020F0202020204030203" pitchFamily="34" charset="-94"/>
              <a:cs typeface="Lato Medium" panose="020F0602020204030203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180442" y="6007028"/>
            <a:ext cx="27768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b="1" dirty="0" smtClean="0">
                <a:solidFill>
                  <a:srgbClr val="EBC124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DIRECCI</a:t>
            </a:r>
            <a:r>
              <a:rPr lang="es-ES_tradnl" sz="3000" b="1" dirty="0" smtClean="0">
                <a:solidFill>
                  <a:srgbClr val="EBC124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ÓN</a:t>
            </a:r>
            <a:endParaRPr lang="en-US" sz="3000" b="1" dirty="0">
              <a:solidFill>
                <a:srgbClr val="EBC124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452547" y="7222398"/>
            <a:ext cx="355222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Las </a:t>
            </a:r>
            <a:r>
              <a:rPr lang="en-US" sz="3000" spc="300" dirty="0" err="1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Mazas</a:t>
            </a:r>
            <a:r>
              <a:rPr lang="en-US" sz="3000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 64 33194, Oviedo</a:t>
            </a:r>
          </a:p>
          <a:p>
            <a:r>
              <a:rPr lang="en-US" sz="3000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ASTURIAS</a:t>
            </a:r>
          </a:p>
          <a:p>
            <a:r>
              <a:rPr lang="en-US" sz="3000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ESPAÑA</a:t>
            </a:r>
            <a:endParaRPr lang="tr-TR" sz="3000" spc="300" dirty="0">
              <a:solidFill>
                <a:schemeClr val="bg1">
                  <a:lumMod val="75000"/>
                </a:schemeClr>
              </a:solidFill>
              <a:latin typeface="Proxima Nova Light" charset="0"/>
              <a:ea typeface="Proxima Nova Light" charset="0"/>
              <a:cs typeface="Proxima Nova Light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2282565" y="6853183"/>
            <a:ext cx="571843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9434652" y="6015666"/>
            <a:ext cx="24167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b="1" dirty="0" smtClean="0">
                <a:solidFill>
                  <a:srgbClr val="EBC124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TEL</a:t>
            </a:r>
            <a:r>
              <a:rPr lang="es-ES_tradnl" sz="3000" b="1" dirty="0" smtClean="0">
                <a:solidFill>
                  <a:srgbClr val="EBC124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ÉFONO</a:t>
            </a:r>
            <a:endParaRPr lang="en-US" sz="3000" b="1" dirty="0">
              <a:solidFill>
                <a:srgbClr val="EBC124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cxnSp>
        <p:nvCxnSpPr>
          <p:cNvPr id="58" name="Straight Connector 57"/>
          <p:cNvCxnSpPr/>
          <p:nvPr/>
        </p:nvCxnSpPr>
        <p:spPr>
          <a:xfrm>
            <a:off x="9475469" y="6848836"/>
            <a:ext cx="571843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6006440" y="6086149"/>
            <a:ext cx="241673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b="1" dirty="0" smtClean="0">
                <a:solidFill>
                  <a:srgbClr val="EBC124"/>
                </a:solidFill>
                <a:latin typeface="Proxima Nova Semibold" charset="0"/>
                <a:ea typeface="Proxima Nova Semibold" charset="0"/>
                <a:cs typeface="Proxima Nova Semibold" charset="0"/>
              </a:rPr>
              <a:t>EMAIL</a:t>
            </a:r>
            <a:endParaRPr lang="en-US" sz="3000" b="1" dirty="0">
              <a:solidFill>
                <a:srgbClr val="EBC124"/>
              </a:solidFill>
              <a:latin typeface="Proxima Nova Semibold" charset="0"/>
              <a:ea typeface="Proxima Nova Semibold" charset="0"/>
              <a:cs typeface="Proxima Nova Semibold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16119678" y="6848836"/>
            <a:ext cx="571843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Agrupar 27"/>
          <p:cNvGrpSpPr/>
          <p:nvPr/>
        </p:nvGrpSpPr>
        <p:grpSpPr>
          <a:xfrm>
            <a:off x="1298150" y="2476520"/>
            <a:ext cx="8062531" cy="1150729"/>
            <a:chOff x="1298150" y="3971328"/>
            <a:chExt cx="8062531" cy="1150729"/>
          </a:xfrm>
        </p:grpSpPr>
        <p:sp>
          <p:nvSpPr>
            <p:cNvPr id="33" name="Rectangle 20"/>
            <p:cNvSpPr/>
            <p:nvPr/>
          </p:nvSpPr>
          <p:spPr>
            <a:xfrm>
              <a:off x="2991737" y="4568059"/>
              <a:ext cx="6368944" cy="5539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s-ES_tradnl" sz="3000" b="1" spc="300" dirty="0" smtClean="0">
                  <a:solidFill>
                    <a:schemeClr val="bg2"/>
                  </a:solidFill>
                  <a:latin typeface="Proxima Nova Semibold" charset="0"/>
                  <a:ea typeface="Proxima Nova Semibold" charset="0"/>
                  <a:cs typeface="Proxima Nova Semibold" charset="0"/>
                </a:rPr>
                <a:t>CONTACTO</a:t>
              </a:r>
              <a:endParaRPr lang="en-US" sz="3000" b="1" spc="300" dirty="0">
                <a:solidFill>
                  <a:srgbClr val="EBC124"/>
                </a:solidFill>
                <a:latin typeface="Proxima Nova Semibold" charset="0"/>
                <a:ea typeface="Proxima Nova Semibold" charset="0"/>
                <a:cs typeface="Proxima Nova Semibold" charset="0"/>
              </a:endParaRPr>
            </a:p>
          </p:txBody>
        </p:sp>
        <p:cxnSp>
          <p:nvCxnSpPr>
            <p:cNvPr id="34" name="Conector recto 33"/>
            <p:cNvCxnSpPr/>
            <p:nvPr/>
          </p:nvCxnSpPr>
          <p:spPr>
            <a:xfrm>
              <a:off x="1298150" y="3971328"/>
              <a:ext cx="7236250" cy="0"/>
            </a:xfrm>
            <a:prstGeom prst="line">
              <a:avLst/>
            </a:prstGeom>
            <a:ln w="57150">
              <a:solidFill>
                <a:schemeClr val="bg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7"/>
          <p:cNvSpPr/>
          <p:nvPr/>
        </p:nvSpPr>
        <p:spPr>
          <a:xfrm>
            <a:off x="11959778" y="7222398"/>
            <a:ext cx="323756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ES (0034</a:t>
            </a:r>
            <a:r>
              <a:rPr lang="en-US" sz="3000" spc="300" dirty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) </a:t>
            </a:r>
            <a:endParaRPr lang="en-US" sz="3000" spc="300" dirty="0" smtClean="0">
              <a:solidFill>
                <a:schemeClr val="bg1">
                  <a:lumMod val="75000"/>
                </a:schemeClr>
              </a:solidFill>
              <a:latin typeface="Proxima Nova Light" charset="0"/>
              <a:ea typeface="Proxima Nova Light" charset="0"/>
              <a:cs typeface="Proxima Nova Light" charset="0"/>
            </a:endParaRPr>
          </a:p>
          <a:p>
            <a:r>
              <a:rPr lang="en-US" sz="3000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984 840 864</a:t>
            </a:r>
            <a:endParaRPr lang="tr-TR" sz="3000" spc="300" dirty="0">
              <a:solidFill>
                <a:schemeClr val="bg1">
                  <a:lumMod val="75000"/>
                </a:schemeClr>
              </a:solidFill>
              <a:latin typeface="Proxima Nova Light" charset="0"/>
              <a:ea typeface="Proxima Nova Light" charset="0"/>
              <a:cs typeface="Proxima Nova Light" charset="0"/>
            </a:endParaRPr>
          </a:p>
        </p:txBody>
      </p:sp>
      <p:sp>
        <p:nvSpPr>
          <p:cNvPr id="36" name="TextBox 58"/>
          <p:cNvSpPr txBox="1"/>
          <p:nvPr/>
        </p:nvSpPr>
        <p:spPr>
          <a:xfrm>
            <a:off x="15786632" y="6853183"/>
            <a:ext cx="1660768" cy="275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17300" dirty="0" smtClean="0">
                <a:solidFill>
                  <a:srgbClr val="EBC124"/>
                </a:solidFill>
                <a:latin typeface="Lato Hairline" panose="020F0202020204030203" pitchFamily="34" charset="-94"/>
                <a:cs typeface="Lato Medium" panose="020F0602020204030203" pitchFamily="34" charset="0"/>
              </a:rPr>
              <a:t>E</a:t>
            </a:r>
            <a:endParaRPr lang="en-US" sz="17300" dirty="0">
              <a:solidFill>
                <a:srgbClr val="EBC124"/>
              </a:solidFill>
              <a:latin typeface="Lato Hairline" panose="020F0202020204030203" pitchFamily="34" charset="-94"/>
              <a:cs typeface="Lato Medium" panose="020F0602020204030203" pitchFamily="34" charset="0"/>
            </a:endParaRPr>
          </a:p>
        </p:txBody>
      </p:sp>
      <p:sp>
        <p:nvSpPr>
          <p:cNvPr id="41" name="Rectangle 37"/>
          <p:cNvSpPr/>
          <p:nvPr/>
        </p:nvSpPr>
        <p:spPr>
          <a:xfrm>
            <a:off x="18600551" y="7222398"/>
            <a:ext cx="351101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spc="300" dirty="0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BLUNDER.ES</a:t>
            </a:r>
          </a:p>
          <a:p>
            <a:r>
              <a:rPr lang="en-US" sz="3000" spc="300" dirty="0" err="1" smtClean="0">
                <a:solidFill>
                  <a:schemeClr val="bg1">
                    <a:lumMod val="75000"/>
                  </a:schemeClr>
                </a:solidFill>
                <a:latin typeface="Proxima Nova Light" charset="0"/>
                <a:ea typeface="Proxima Nova Light" charset="0"/>
                <a:cs typeface="Proxima Nova Light" charset="0"/>
              </a:rPr>
              <a:t>info@blunder.es</a:t>
            </a:r>
            <a:endParaRPr lang="tr-TR" sz="3000" spc="300" dirty="0">
              <a:solidFill>
                <a:schemeClr val="bg1">
                  <a:lumMod val="75000"/>
                </a:schemeClr>
              </a:solidFill>
              <a:latin typeface="Proxima Nova Light" charset="0"/>
              <a:ea typeface="Proxima Nova Light" charset="0"/>
              <a:cs typeface="Proxima Nov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29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Personalizar 10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4690</TotalTime>
  <Words>387</Words>
  <Application>Microsoft Macintosh PowerPoint</Application>
  <PresentationFormat>Personalizado</PresentationFormat>
  <Paragraphs>56</Paragraphs>
  <Slides>10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20" baseType="lpstr">
      <vt:lpstr>Calibri</vt:lpstr>
      <vt:lpstr>Calibri Light</vt:lpstr>
      <vt:lpstr>Lato Hairline</vt:lpstr>
      <vt:lpstr>Lato Medium</vt:lpstr>
      <vt:lpstr>Lato Thin</vt:lpstr>
      <vt:lpstr>Proxima Nova</vt:lpstr>
      <vt:lpstr>Proxima Nova Light</vt:lpstr>
      <vt:lpstr>Proxima Nova Semibold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Usuario de Microsoft Office</cp:lastModifiedBy>
  <cp:revision>365</cp:revision>
  <dcterms:created xsi:type="dcterms:W3CDTF">2014-09-26T10:57:37Z</dcterms:created>
  <dcterms:modified xsi:type="dcterms:W3CDTF">2016-06-02T09:24:44Z</dcterms:modified>
</cp:coreProperties>
</file>

<file path=docProps/thumbnail.jpeg>
</file>